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20"/>
  </p:notesMasterIdLst>
  <p:handoutMasterIdLst>
    <p:handoutMasterId r:id="rId21"/>
  </p:handoutMasterIdLst>
  <p:sldIdLst>
    <p:sldId id="401" r:id="rId2"/>
    <p:sldId id="402" r:id="rId3"/>
    <p:sldId id="403" r:id="rId4"/>
    <p:sldId id="404" r:id="rId5"/>
    <p:sldId id="410" r:id="rId6"/>
    <p:sldId id="450" r:id="rId7"/>
    <p:sldId id="451" r:id="rId8"/>
    <p:sldId id="452" r:id="rId9"/>
    <p:sldId id="453" r:id="rId10"/>
    <p:sldId id="455" r:id="rId11"/>
    <p:sldId id="456" r:id="rId12"/>
    <p:sldId id="457" r:id="rId13"/>
    <p:sldId id="459" r:id="rId14"/>
    <p:sldId id="460" r:id="rId15"/>
    <p:sldId id="458" r:id="rId16"/>
    <p:sldId id="446" r:id="rId17"/>
    <p:sldId id="449" r:id="rId18"/>
    <p:sldId id="44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8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2419-084D-4E0D-9A81-F06A46FA8ADD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465A-3FFF-4902-8C3C-02F7D1C23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423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CHANDIGARH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AF571-42FD-4B81-A251-32B58F7D77BB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UIE, ECE Deptt.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ABBD6-B49C-4877-AA8F-35FC95239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434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CHANDIGARH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UIE, ECE Deptt.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ABBD6-B49C-4877-AA8F-35FC952398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4288" y="0"/>
            <a:ext cx="9158288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staff.cs.upt.ro/~todinca/cad/Lectures/cad_fuzzysets.pdf" TargetMode="External"/><Relationship Id="rId3" Type="http://schemas.openxmlformats.org/officeDocument/2006/relationships/hyperlink" Target="http://dx.doi.org/10.1196/annals.1310.017" TargetMode="External"/><Relationship Id="rId7" Type="http://schemas.openxmlformats.org/officeDocument/2006/relationships/hyperlink" Target="http://ieeexplore.ieee.org/stamp/stamp.jsp?tp=&amp;arnumber=870780" TargetMode="External"/><Relationship Id="rId2" Type="http://schemas.openxmlformats.org/officeDocument/2006/relationships/hyperlink" Target="https://scholar.google.ch/citations?user=hpj7NoEAAA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109/cec.2000.870780" TargetMode="External"/><Relationship Id="rId5" Type="http://schemas.openxmlformats.org/officeDocument/2006/relationships/hyperlink" Target="http://dx.doi.org/10.1016/s0933-3657(99)00047-0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://onlinelibrary.wiley.com/doi/10.1196/annals.1310.017/epdf" TargetMode="External"/><Relationship Id="rId9" Type="http://schemas.openxmlformats.org/officeDocument/2006/relationships/hyperlink" Target="https://books.google.co.in/books/about/PRINCIPLES_OF_SOFT_COMPUTING_With_CD.html?id=CXruGgP0BT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4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9" y="5901988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4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1" y="2825769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825769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5284078" y="-64960"/>
            <a:ext cx="385992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7" y="2025528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9" y="5334002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3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7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3" y="2051948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(20CST-345)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5181600"/>
            <a:ext cx="4952999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-3.2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Fuzzy Systems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1DDA-5FA7-4FDF-94DE-82A26045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53D1A-575E-4F19-B3A0-B2280C7C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7712A-CE17-43C9-A425-6089415E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05" y="814022"/>
            <a:ext cx="7449590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4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32C6-9D32-4761-93D9-3C399490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55C3A-EEA9-46F2-80B3-984058C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CD0C1-3471-406B-ADEC-64BDE5BB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1" y="790206"/>
            <a:ext cx="743053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8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3E01-840A-4528-9727-BCB1771F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526622-4CE4-4AFD-8648-4AC518E9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C0AF9-7B5F-46A5-9D0F-114E5C32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4" y="785443"/>
            <a:ext cx="742101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2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2E16-BEF2-4D4C-BF72-45AAEBB2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3C6D4-4A85-435C-AE18-51730015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2776A-4EFE-473D-B75E-FA294E6E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15" y="1685681"/>
            <a:ext cx="7478169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7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4DF4-170E-4472-A94F-8BA4A9C8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6A5CD-39F3-4C0A-B9ED-766E3787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08DDA-DCE2-4B79-8430-27C78DC48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73" y="823549"/>
            <a:ext cx="7363853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6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F94B-A0B3-4C7E-B579-DFB491CF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0A189-39EA-452F-A423-D28C1E58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7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88637"/>
            <a:ext cx="2241175" cy="4480726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References</a:t>
            </a:r>
            <a:br>
              <a:rPr lang="en-US" sz="3600" b="1" dirty="0"/>
            </a:br>
            <a:endParaRPr lang="en-US" sz="3600" b="1" dirty="0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352800" y="728403"/>
            <a:ext cx="5459720" cy="5607881"/>
          </a:xfrm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85725">
              <a:spcBef>
                <a:spcPts val="695"/>
              </a:spcBef>
              <a:spcAft>
                <a:spcPts val="0"/>
              </a:spcAft>
            </a:pPr>
            <a:r>
              <a:rPr lang="en-US" sz="1800" b="1" i="0" kern="0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</a:rPr>
              <a:t>TEXT BOOKS</a:t>
            </a:r>
            <a:endParaRPr lang="en-IN" sz="1800" b="1" i="1" kern="0" dirty="0">
              <a:solidFill>
                <a:schemeClr val="accent2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T1.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Timothy J. Ross,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“Fuzzy Logic with Engineering Applications”.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T2.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S.N.Sivanandam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S.N Deepa,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“Principles of Soft Computing”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T3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Lofti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Zadeh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“Fuzzy Logic and Soft Computing”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Word Scientific, 1995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35890" lvl="1" indent="0">
              <a:spcBef>
                <a:spcPts val="420"/>
              </a:spcBef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T4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Samir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Roy,Udit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Chakraborty,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Soft </a:t>
            </a:r>
            <a:r>
              <a:rPr lang="en-US" sz="1800" b="1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Computing:Neuro-Fuzzy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Genetic Algorithms”,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Pearson.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135890">
              <a:spcBef>
                <a:spcPts val="42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accent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REFERENCE BOOKS</a:t>
            </a:r>
            <a:endParaRPr lang="en-IN" sz="1800" b="1" dirty="0">
              <a:solidFill>
                <a:schemeClr val="accent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R1.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Bart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Kosko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“Neural Network and Fuzzy Systems: A Dynamic System Approach to Machine”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 1998</a:t>
            </a:r>
          </a:p>
          <a:p>
            <a:pPr marL="245110" indent="0"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Fausett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“Fundamentals of Neural Networks: Architectures, Algorithms, and Applications”,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Prentice-Hall, 1994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R3.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Jack M.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Zurada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“Introduction to Artificial Neural Systems”,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PWS Publishing Co., Boston, 2000.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45110" marR="135890" indent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 S R Jang,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“Neuro-Fuzzy &amp; Soft Computing,”,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Pearson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00" dirty="0">
              <a:latin typeface="+mj-lt"/>
            </a:endParaRP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62622" y="4892040"/>
            <a:ext cx="1255014" cy="1005840"/>
          </a:xfrm>
        </p:spPr>
        <p:txBody>
          <a:bodyPr numCol="1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EFFBEFF0-3DFD-4B60-AF50-E7FDD8D45A55}" type="slidenum">
              <a:rPr lang="en-US" sz="5700" b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5700" b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E12D1-8D1D-4CF3-8569-C42E2F64C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3577E-610E-4C96-9D70-CD9AE31A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8307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B15F9-DD38-4141-9E26-2A7132F3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US" sz="5300" b="1" dirty="0"/>
              <a:t>Journal Papers</a:t>
            </a:r>
            <a:endParaRPr lang="en-IN" sz="53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A562-6490-40CA-B9F4-92D9A48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52" y="1050447"/>
            <a:ext cx="5134699" cy="5502753"/>
          </a:xfrm>
        </p:spPr>
        <p:txBody>
          <a:bodyPr anchor="ctr">
            <a:noAutofit/>
          </a:bodyPr>
          <a:lstStyle/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Evolutionary fuzzy modelling human diagnostic decisions. Annals of the New York Academy of Sciences, pages 190-211, May 2004.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DOI 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Evolutionary computation in medicine: An overview. Artificial Intelligence in Medicine, 19(1):1-23, May 2000.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DOI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C.A. Peña-Reyes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M. Sipper. A fuzzy-genetic approach to breast cancer diagnosis. Artificial Intelligence in Medicine, 17(2):131-155, October 1999.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DOI</a:t>
            </a:r>
            <a:r>
              <a:rPr lang="en-IN" sz="1600" i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PDF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Jungang</a:t>
            </a: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Liu, Student Member, IEEE, and Oliver W. W. Yang, Senior Member, IEEE, “Using Fuzzy Logic Control to Provide Intelligent Traffic Management Service for High-Speed Networks”, IEEE TRANSACTIONS ON NETWORK AND SERVICE MANAGEMENT, VOL. 10, NO. 2, JUNE 2013.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Web links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(1)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http://staff.cs.upt.ro/~todinca/cad/Lectures/cad_fuzzysets.pdf</a:t>
            </a:r>
            <a:b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(2) </a:t>
            </a:r>
            <a:r>
              <a:rPr lang="en-IN" sz="1600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Principles of Soft Computing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AEAFA-5D8B-4D6A-81B9-A1A3BB81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2622" y="4892040"/>
            <a:ext cx="1255014" cy="10058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CDBBEF-AA6C-4BA6-85B2-A17D7F280E38}" type="slidenum">
              <a:rPr lang="en-US" sz="57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570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95882-6A23-40D9-A809-2523C7B532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7B486-2F40-4B91-A60C-9F5A46C2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87869"/>
            <a:ext cx="39069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3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err="1">
                <a:latin typeface="Casper" panose="02000506000000020004" pitchFamily="2" charset="0"/>
                <a:cs typeface="Segoe UI" panose="020B0502040204020203" pitchFamily="34" charset="0"/>
              </a:rPr>
              <a:t>monika.e11032@cumail.in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4005453" cy="11461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Objectives</a:t>
            </a:r>
          </a:p>
        </p:txBody>
      </p:sp>
      <p:sp>
        <p:nvSpPr>
          <p:cNvPr id="208" name="Freeform: Shape 8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2"/>
            <a:ext cx="4509896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690688"/>
            <a:ext cx="65334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sz="half" idx="2"/>
          </p:nvPr>
        </p:nvSpPr>
        <p:spPr>
          <a:xfrm>
            <a:off x="628650" y="2173288"/>
            <a:ext cx="2702378" cy="36396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FFFFFF"/>
                </a:solidFill>
              </a:rPr>
              <a:t> </a:t>
            </a:r>
            <a:endParaRPr lang="en-US" sz="1700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</a:endParaRPr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sz="quarter" idx="12"/>
          </p:nvPr>
        </p:nvSpPr>
        <p:spPr>
          <a:xfrm>
            <a:off x="7794438" y="6356350"/>
            <a:ext cx="720911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chemeClr val="tx1">
                    <a:alpha val="80000"/>
                  </a:scheme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60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92568"/>
              </p:ext>
            </p:extLst>
          </p:nvPr>
        </p:nvGraphicFramePr>
        <p:xfrm>
          <a:off x="4733760" y="2173287"/>
          <a:ext cx="3685146" cy="400367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{9D7B26C5-4107-4FEC-AEDC-1716B250A1EF}</a:tableStyleId>
              </a:tblPr>
              <a:tblGrid>
                <a:gridCol w="368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0593">
                <a:tc>
                  <a:txBody>
                    <a:bodyPr/>
                    <a:lstStyle/>
                    <a:p>
                      <a:r>
                        <a:rPr lang="en-US" sz="17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  <a:endParaRPr lang="en-US" sz="1700" b="1" u="none" strike="noStrike" cap="none" spc="0">
                        <a:solidFill>
                          <a:schemeClr val="tx1"/>
                        </a:solidFill>
                        <a:latin typeface="Calibri" pitchFamily="34" charset="0"/>
                        <a:sym typeface="Arial"/>
                      </a:endParaRPr>
                    </a:p>
                  </a:txBody>
                  <a:tcPr marL="67154" marR="113097" marT="19187" marB="14390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072">
                <a:tc>
                  <a:txBody>
                    <a:bodyPr/>
                    <a:lstStyle/>
                    <a:p>
                      <a:r>
                        <a:rPr lang="en-US" sz="1300" b="1" u="none" strike="noStrike" cap="none" spc="0">
                          <a:solidFill>
                            <a:schemeClr val="tx1"/>
                          </a:solidFill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1300" b="1" cap="none" spc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7154" marR="113097" marT="19187" marB="143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2E9753D9-B0EB-4A05-A1CB-2FA7C7C6F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AF862C-8252-47D0-B628-75F1469A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76200" y="1655286"/>
            <a:ext cx="3456793" cy="26100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800"/>
            </a:pPr>
            <a:r>
              <a:rPr lang="en-US" sz="4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Outcomes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49657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80" y="1"/>
            <a:ext cx="5320620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587" y="5450103"/>
            <a:ext cx="4177413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5335901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sz="quarter" idx="12"/>
          </p:nvPr>
        </p:nvSpPr>
        <p:spPr>
          <a:xfrm>
            <a:off x="6615112" y="5623560"/>
            <a:ext cx="1900238" cy="365125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rgbClr val="FFFFFF">
                    <a:alpha val="80000"/>
                  </a:srgb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6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23722"/>
              </p:ext>
            </p:extLst>
          </p:nvPr>
        </p:nvGraphicFramePr>
        <p:xfrm>
          <a:off x="3124200" y="1464409"/>
          <a:ext cx="5943599" cy="390949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</a:tblPr>
              <a:tblGrid>
                <a:gridCol w="76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8877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1400" b="0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76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284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1400" b="1" cap="none" spc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1400" b="1" cap="none" spc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1911" marR="31911" marT="76472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254CA11-7DF3-4713-B184-AE9AA4DFB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5D893A-5D3A-44DF-872E-B1F2F2BA4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1" y="5980093"/>
            <a:ext cx="27023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352794" y="3388321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23606" y="1637601"/>
            <a:ext cx="6858003" cy="3582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935" y="857786"/>
            <a:ext cx="8300268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66" y="3071183"/>
            <a:ext cx="7432722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9624" y="4144434"/>
            <a:ext cx="7432721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Fuzzy Rule based systems, Predicate logic, Fuzzy Decision Making, Fuzzy Control Systems, Fuzzy Classification., Minmax Composition, Defuzzification Method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.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43057" y="3385173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14059" y="6492240"/>
            <a:ext cx="89154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DCDBBEF-AA6C-4BA6-85B2-A17D7F280E38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F30E735-E570-42B9-A007-B9E3313F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752921" cy="14232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E440891-C9D3-42A4-9F96-BBAEC54D8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5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FBD55E01-707B-42CA-9FFE-78010EA91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967" r="14818" b="-1"/>
          <a:stretch/>
        </p:blipFill>
        <p:spPr>
          <a:xfrm>
            <a:off x="466256" y="1579189"/>
            <a:ext cx="4942153" cy="3696054"/>
          </a:xfrm>
          <a:prstGeom prst="rect">
            <a:avLst/>
          </a:prstGeom>
        </p:spPr>
      </p:pic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89" y="623275"/>
            <a:ext cx="300913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9372" y="1056640"/>
            <a:ext cx="2398245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</a:t>
            </a:r>
            <a:b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Fuzzy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63516" y="4887261"/>
            <a:ext cx="1251834" cy="100821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196E4FA-0509-4C1E-ADB1-D05ADE4219A2}" type="slidenum">
              <a:rPr lang="en-US" sz="44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DB81FA-9A2E-4763-9080-5CB5CCE664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1" b="7473"/>
          <a:stretch/>
        </p:blipFill>
        <p:spPr>
          <a:xfrm>
            <a:off x="9079" y="24501"/>
            <a:ext cx="457177" cy="14232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FB6C5F-945F-415B-9EC4-3BF4BBF01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48400"/>
            <a:ext cx="3582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4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4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400" b="1" dirty="0">
              <a:latin typeface="Casper" panose="02000506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17FE-8615-440F-A9C0-6F8CFC19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72A0F-2A4A-4750-B179-E6379706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97181-88E9-472B-9F00-64FD787C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52" y="737812"/>
            <a:ext cx="7487695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8F1-F50D-46FA-AD9C-0B3E07E3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C584F-C11C-4E6B-8017-BC97999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FA6B1-6A38-41A0-900F-A95A0912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8122279" cy="486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EF46-01E0-4BFC-BC3C-E76E2C3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1A2FF-E4F6-4E30-99CB-60B47B8F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EA4E7-3D18-4530-A03B-8CC2A7BA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21" y="733049"/>
            <a:ext cx="7401958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0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D5AE-1DA5-4424-A4A9-C201F76F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7F436-722F-4635-ACBB-A183AF2B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89AA5-E380-4C7B-85F3-755C90C6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68" y="871180"/>
            <a:ext cx="7259063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2975"/>
      </p:ext>
    </p:extLst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645</Words>
  <Application>Microsoft Office PowerPoint</Application>
  <PresentationFormat>On-screen Show (4:3)</PresentationFormat>
  <Paragraphs>79</Paragraphs>
  <Slides>18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Casper</vt:lpstr>
      <vt:lpstr>Raleway ExtraBold</vt:lpstr>
      <vt:lpstr>Times New Roman</vt:lpstr>
      <vt:lpstr>Unit 2.1</vt:lpstr>
      <vt:lpstr>CorelDRAW</vt:lpstr>
      <vt:lpstr>PowerPoint Presentation</vt:lpstr>
      <vt:lpstr>Course Objectives</vt:lpstr>
      <vt:lpstr>Course Outcomes</vt:lpstr>
      <vt:lpstr>Table of Contents</vt:lpstr>
      <vt:lpstr>Introduction to  Fuzzy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Journal Papers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MONIKA SINGH</dc:creator>
  <cp:lastModifiedBy>MONIKA SINGH</cp:lastModifiedBy>
  <cp:revision>7</cp:revision>
  <dcterms:created xsi:type="dcterms:W3CDTF">2021-08-10T05:57:45Z</dcterms:created>
  <dcterms:modified xsi:type="dcterms:W3CDTF">2022-10-25T11:26:52Z</dcterms:modified>
</cp:coreProperties>
</file>